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3" r:id="rId3"/>
    <p:sldId id="257" r:id="rId4"/>
    <p:sldId id="258" r:id="rId5"/>
    <p:sldId id="262" r:id="rId6"/>
    <p:sldId id="259" r:id="rId7"/>
    <p:sldId id="264" r:id="rId8"/>
    <p:sldId id="265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D3A55-5A4C-4E32-9A1C-2BCAB9373A7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90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24A01-239A-45FC-812C-43215885140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80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DEB6C-B036-4E5F-9FEB-75C742E182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362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D3A55-5A4C-4E32-9A1C-2BCAB9373A7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632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F16C6-F59E-4915-ADB3-A1EF7B844D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018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9FDF5-E4B9-4F08-B438-B7438FAF810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61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ED17F-3F1B-4BC1-B699-8A51F5525FA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224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EE685-699F-4321-AAFA-27D52EFCD35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602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24C63-E01A-440D-8F1E-6F5B4E70D94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270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DA0AD-3BE3-42AD-85E5-83E7F808E34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44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B52064-8E59-4A63-BAE2-F57FB4416C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92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F16C6-F59E-4915-ADB3-A1EF7B844D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820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B952E-58E6-4579-B95E-4AED57A472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929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24A01-239A-45FC-812C-43215885140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9834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DEB6C-B036-4E5F-9FEB-75C742E182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01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9FDF5-E4B9-4F08-B438-B7438FAF810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3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ED17F-3F1B-4BC1-B699-8A51F5525FA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56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EE685-699F-4321-AAFA-27D52EFCD35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24C63-E01A-440D-8F1E-6F5B4E70D94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79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DA0AD-3BE3-42AD-85E5-83E7F808E34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2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B52064-8E59-4A63-BAE2-F57FB4416C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72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B952E-58E6-4579-B95E-4AED57A472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25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59" name="Picture 99" descr="in the beginning god_c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4052E5-6F82-4175-AFF9-CBCA6B92604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12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ajan Pro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Garamond Premr Pro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Garamond Premr Pro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Garamond Premr Pro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Garamond Premr Pro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Garamond Premr Pro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59" name="Picture 99" descr="in the beginning god_c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4052E5-6F82-4175-AFF9-CBCA6B92604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56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ajan Pro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Garamond Premr Pro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Garamond Premr Pro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Garamond Premr Pro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Garamond Premr Pro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Garamond Premr Pro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671" y="4357141"/>
            <a:ext cx="4648437" cy="2500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000251"/>
          </a:xfrm>
        </p:spPr>
        <p:txBody>
          <a:bodyPr/>
          <a:lstStyle/>
          <a:p>
            <a:r>
              <a:rPr lang="en-US" sz="3200" dirty="0" smtClean="0"/>
              <a:t>In The Beginning:</a:t>
            </a:r>
            <a:br>
              <a:rPr lang="en-US" sz="3200" dirty="0" smtClean="0"/>
            </a:br>
            <a:r>
              <a:rPr lang="en-US" sz="8000" b="1" spc="600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THE FAMILY</a:t>
            </a:r>
            <a:endParaRPr lang="en-US" sz="3200" b="1" spc="600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524000"/>
          </a:xfrm>
        </p:spPr>
        <p:txBody>
          <a:bodyPr/>
          <a:lstStyle/>
          <a:p>
            <a:r>
              <a:rPr lang="en-US" dirty="0" smtClean="0"/>
              <a:t>Genesis 1:26 – 2:25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86442" y="3928646"/>
            <a:ext cx="710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FFC000"/>
                </a:solidFill>
              </a:rPr>
              <a:t>p</a:t>
            </a:r>
            <a:r>
              <a:rPr lang="en-US" sz="1600" i="1" dirty="0" smtClean="0">
                <a:solidFill>
                  <a:srgbClr val="FFC000"/>
                </a:solidFill>
              </a:rPr>
              <a:t>art </a:t>
            </a:r>
            <a:r>
              <a:rPr lang="en-US" sz="1600" i="1" dirty="0" smtClean="0">
                <a:solidFill>
                  <a:srgbClr val="FFC000"/>
                </a:solidFill>
              </a:rPr>
              <a:t>2</a:t>
            </a:r>
            <a:endParaRPr lang="en-US" sz="16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42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 Marries And Gives In Marriage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88939"/>
            <a:ext cx="8229600" cy="40880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6  "But from the beginning of the creation, God ‘made them male and female.’</a:t>
            </a:r>
          </a:p>
          <a:p>
            <a:pPr marL="0" indent="0">
              <a:buNone/>
            </a:pPr>
            <a:r>
              <a:rPr lang="en-US" dirty="0"/>
              <a:t>7  ‘For this reason a man shall leave his father and mother and be joined to his wife,</a:t>
            </a:r>
          </a:p>
          <a:p>
            <a:pPr marL="0" indent="0">
              <a:buNone/>
            </a:pPr>
            <a:r>
              <a:rPr lang="en-US" dirty="0"/>
              <a:t>8  ‘and the two shall become one flesh’; so then they are no longer two, but one flesh.</a:t>
            </a:r>
          </a:p>
          <a:p>
            <a:pPr marL="0" indent="0">
              <a:buNone/>
            </a:pPr>
            <a:r>
              <a:rPr lang="en-US" dirty="0"/>
              <a:t>9  "Therefore what God has joined together, let not man separate</a:t>
            </a:r>
            <a:r>
              <a:rPr lang="en-US" dirty="0" smtClean="0"/>
              <a:t>."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05600" y="6320135"/>
            <a:ext cx="1827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Mark 10:6-9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657290"/>
            <a:ext cx="3521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pc="300" dirty="0" smtClean="0">
                <a:solidFill>
                  <a:srgbClr val="FFC000"/>
                </a:solidFill>
                <a:latin typeface="Bell Gothic Std Black" pitchFamily="34" charset="0"/>
                <a:cs typeface="Arial" panose="020B0604020202020204" pitchFamily="34" charset="0"/>
              </a:rPr>
              <a:t>The Consent of Jesus:</a:t>
            </a:r>
            <a:endParaRPr lang="en-US" sz="2000" spc="300" dirty="0">
              <a:solidFill>
                <a:srgbClr val="FFC000"/>
              </a:solidFill>
              <a:latin typeface="Bell Gothic Std Black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7352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Want of Woman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Made in the image of God (Gen. 1:27)</a:t>
            </a:r>
          </a:p>
          <a:p>
            <a:r>
              <a:rPr lang="en-US" dirty="0"/>
              <a:t>O</a:t>
            </a:r>
            <a:r>
              <a:rPr lang="en-US" dirty="0" smtClean="0"/>
              <a:t>nly after the creation of woman was it “very </a:t>
            </a:r>
            <a:r>
              <a:rPr lang="en-US" dirty="0"/>
              <a:t>good” </a:t>
            </a:r>
            <a:r>
              <a:rPr lang="en-US" dirty="0" smtClean="0"/>
              <a:t>(Gen. 1:31)</a:t>
            </a:r>
            <a:endParaRPr lang="en-US" dirty="0" smtClean="0"/>
          </a:p>
          <a:p>
            <a:pPr lvl="1"/>
            <a:r>
              <a:rPr lang="en-US" dirty="0" smtClean="0"/>
              <a:t>Genesis 2:18, “And </a:t>
            </a:r>
            <a:r>
              <a:rPr lang="en-US" dirty="0"/>
              <a:t>the LORD God said, </a:t>
            </a:r>
            <a:r>
              <a:rPr lang="en-US" dirty="0" smtClean="0"/>
              <a:t>‘It </a:t>
            </a:r>
            <a:r>
              <a:rPr lang="en-US" dirty="0"/>
              <a:t>is not good that man should be alone; I will make him a helper comparable to him</a:t>
            </a:r>
            <a:r>
              <a:rPr lang="en-US" dirty="0" smtClean="0"/>
              <a:t>.’”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2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5638800" cy="1470025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en-US" b="1" spc="600" dirty="0" smtClean="0">
                <a:ln>
                  <a:solidFill>
                    <a:srgbClr val="0070C0"/>
                  </a:solidFill>
                </a:ln>
              </a:rPr>
              <a:t>CAN</a:t>
            </a:r>
            <a:endParaRPr lang="en-US" sz="2400" b="1" dirty="0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09600" y="4191000"/>
            <a:ext cx="7772400" cy="1447800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en-US" dirty="0" smtClean="0"/>
              <a:t>LEARN FROM THIS?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371600"/>
            <a:ext cx="1572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rajan Pro" pitchFamily="18" charset="0"/>
              </a:rPr>
              <a:t>WHAT</a:t>
            </a:r>
            <a:endParaRPr lang="en-US" sz="3200" dirty="0">
              <a:solidFill>
                <a:schemeClr val="bg1"/>
              </a:solidFill>
              <a:latin typeface="Trajan Pro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77000" y="2819400"/>
            <a:ext cx="182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kern="0" dirty="0">
                <a:solidFill>
                  <a:srgbClr val="FFFFFF"/>
                </a:solidFill>
                <a:latin typeface="Trajan Pro" pitchFamily="18" charset="0"/>
                <a:ea typeface="+mj-ea"/>
                <a:cs typeface="+mj-cs"/>
              </a:rPr>
              <a:t>WE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961990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382000" cy="6248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 and woman are connected </a:t>
            </a:r>
            <a:r>
              <a:rPr lang="en-US" dirty="0" smtClean="0"/>
              <a:t>historically</a:t>
            </a:r>
          </a:p>
          <a:p>
            <a:pPr marL="914400" lvl="1" indent="-514350"/>
            <a:r>
              <a:rPr lang="en-US" dirty="0" smtClean="0"/>
              <a:t>Genesis 2:21-24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Woman needs </a:t>
            </a:r>
            <a:r>
              <a:rPr lang="en-US" dirty="0" smtClean="0"/>
              <a:t>man</a:t>
            </a:r>
          </a:p>
          <a:p>
            <a:pPr marL="914400" lvl="1" indent="-514350"/>
            <a:r>
              <a:rPr lang="en-US" dirty="0" smtClean="0"/>
              <a:t>Genesis 2:22; 1 Corinthians 11:8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 needs </a:t>
            </a:r>
            <a:r>
              <a:rPr lang="en-US" dirty="0" smtClean="0"/>
              <a:t>woman</a:t>
            </a:r>
          </a:p>
          <a:p>
            <a:pPr marL="914400" lvl="1" indent="-514350"/>
            <a:r>
              <a:rPr lang="en-US" dirty="0" smtClean="0"/>
              <a:t>Genesis 2:20; 1 Corinthians 11:9, 11, 12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Woman is the helper for </a:t>
            </a:r>
            <a:r>
              <a:rPr lang="en-US" dirty="0" smtClean="0"/>
              <a:t>man</a:t>
            </a:r>
          </a:p>
          <a:p>
            <a:pPr marL="914400" lvl="1" indent="-514350"/>
            <a:r>
              <a:rPr lang="en-US" dirty="0" smtClean="0"/>
              <a:t>Genesis 2:18, 20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Marriage is between </a:t>
            </a:r>
            <a:r>
              <a:rPr lang="en-US" dirty="0" smtClean="0"/>
              <a:t>“one” </a:t>
            </a:r>
            <a:r>
              <a:rPr lang="en-US" dirty="0" smtClean="0"/>
              <a:t>man and </a:t>
            </a:r>
            <a:r>
              <a:rPr lang="en-US" dirty="0" smtClean="0"/>
              <a:t>“one” woman</a:t>
            </a:r>
          </a:p>
          <a:p>
            <a:pPr marL="857250" lvl="1" indent="-457200"/>
            <a:r>
              <a:rPr lang="en-US" dirty="0" smtClean="0"/>
              <a:t>Mark 10:8; Matthew 19:5; Ephesians 5:23, 31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2411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Marriage </a:t>
            </a:r>
            <a:r>
              <a:rPr lang="en-US" dirty="0" smtClean="0"/>
              <a:t>is the training ground for </a:t>
            </a:r>
            <a:r>
              <a:rPr lang="en-US" dirty="0" smtClean="0"/>
              <a:t>children</a:t>
            </a:r>
          </a:p>
          <a:p>
            <a:pPr marL="914400" lvl="1" indent="-514350"/>
            <a:r>
              <a:rPr lang="en-US" dirty="0" smtClean="0"/>
              <a:t>Malachi 2:15</a:t>
            </a:r>
            <a:endParaRPr lang="en-US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Marriage is the training ground for </a:t>
            </a:r>
            <a:r>
              <a:rPr lang="en-US" dirty="0" smtClean="0"/>
              <a:t>parents</a:t>
            </a:r>
          </a:p>
          <a:p>
            <a:pPr marL="914400" lvl="1" indent="-514350"/>
            <a:r>
              <a:rPr lang="en-US" dirty="0" smtClean="0"/>
              <a:t>Ephesians 5:33; 1 Pet. 3:1-7; 1 Timothy 3:4, 5; etc.</a:t>
            </a:r>
            <a:endParaRPr lang="en-US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God hates </a:t>
            </a:r>
            <a:r>
              <a:rPr lang="en-US" dirty="0" smtClean="0"/>
              <a:t>divorce (putting away)</a:t>
            </a:r>
          </a:p>
          <a:p>
            <a:pPr marL="914400" lvl="1" indent="-514350"/>
            <a:r>
              <a:rPr lang="en-US" dirty="0" smtClean="0"/>
              <a:t>Malachi 2:16; Mark 10:9</a:t>
            </a:r>
            <a:endParaRPr lang="en-US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Fornication is a </a:t>
            </a:r>
            <a:r>
              <a:rPr lang="en-US" dirty="0" smtClean="0"/>
              <a:t>violation </a:t>
            </a:r>
            <a:r>
              <a:rPr lang="en-US" dirty="0" smtClean="0"/>
              <a:t>of the marriage </a:t>
            </a:r>
            <a:r>
              <a:rPr lang="en-US" dirty="0" smtClean="0"/>
              <a:t>bond and the only permitted reason to divorce (put away) and remarry</a:t>
            </a:r>
          </a:p>
          <a:p>
            <a:pPr marL="857250" lvl="1" indent="-457200"/>
            <a:r>
              <a:rPr lang="en-US" dirty="0" smtClean="0"/>
              <a:t>Matthew 19:9; 5:32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831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19:9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/>
              <a:t>“And </a:t>
            </a:r>
            <a:r>
              <a:rPr lang="en-US" sz="3600" dirty="0"/>
              <a:t>I say unto you, Whosoever shall put away his wife,</a:t>
            </a:r>
            <a:r>
              <a:rPr lang="en-US" sz="3600" spc="-50" dirty="0"/>
              <a:t> </a:t>
            </a:r>
            <a:r>
              <a:rPr lang="en-US" sz="3600" spc="-50" dirty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latin typeface="Franklin Gothic Heavy" panose="020B0903020102020204" pitchFamily="34" charset="0"/>
              </a:rPr>
              <a:t>except it be for fornication</a:t>
            </a:r>
            <a:r>
              <a:rPr lang="en-US" sz="3600" dirty="0"/>
              <a:t>, and shall marry another, </a:t>
            </a:r>
            <a:r>
              <a:rPr lang="en-US" sz="3600" dirty="0" err="1"/>
              <a:t>committeth</a:t>
            </a:r>
            <a:r>
              <a:rPr lang="en-US" sz="3600" dirty="0"/>
              <a:t> adultery: and whoso </a:t>
            </a:r>
            <a:r>
              <a:rPr lang="en-US" sz="3600" dirty="0" err="1"/>
              <a:t>marrieth</a:t>
            </a:r>
            <a:r>
              <a:rPr lang="en-US" sz="3600" dirty="0"/>
              <a:t> her which is put away doth commit </a:t>
            </a:r>
            <a:r>
              <a:rPr lang="en-US" sz="3600" dirty="0" smtClean="0"/>
              <a:t>adultery” (Matt. 19:9, </a:t>
            </a:r>
            <a:r>
              <a:rPr lang="en-US" sz="3600" dirty="0" err="1" smtClean="0"/>
              <a:t>KJV</a:t>
            </a:r>
            <a:r>
              <a:rPr lang="en-US" sz="3600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6234332" y="2743200"/>
            <a:ext cx="1524000" cy="5334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67132" y="3886200"/>
            <a:ext cx="1524000" cy="5334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24205" y="4724400"/>
            <a:ext cx="2172390" cy="156966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rgbClr val="FFFF00"/>
                </a:solidFill>
                <a:latin typeface="Franklin Gothic Heavy" panose="020B0903020102020204" pitchFamily="34" charset="0"/>
              </a:rPr>
              <a:t>SIN</a:t>
            </a:r>
            <a:endParaRPr lang="en-US" sz="9600" dirty="0">
              <a:solidFill>
                <a:srgbClr val="FFFF00"/>
              </a:solidFill>
              <a:latin typeface="Franklin Gothic Heavy" panose="020B0903020102020204" pitchFamily="34" charset="0"/>
            </a:endParaRPr>
          </a:p>
        </p:txBody>
      </p:sp>
      <p:cxnSp>
        <p:nvCxnSpPr>
          <p:cNvPr id="8" name="Straight Arrow Connector 7"/>
          <p:cNvCxnSpPr>
            <a:stCxn id="6" idx="0"/>
            <a:endCxn id="4" idx="2"/>
          </p:cNvCxnSpPr>
          <p:nvPr/>
        </p:nvCxnSpPr>
        <p:spPr>
          <a:xfrm flipH="1" flipV="1">
            <a:off x="6996332" y="3276600"/>
            <a:ext cx="14068" cy="14478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1"/>
            <a:endCxn id="5" idx="3"/>
          </p:cNvCxnSpPr>
          <p:nvPr/>
        </p:nvCxnSpPr>
        <p:spPr>
          <a:xfrm flipH="1" flipV="1">
            <a:off x="3491132" y="4152900"/>
            <a:ext cx="2433073" cy="135633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4724400"/>
            <a:ext cx="4114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>
                  <a:solidFill>
                    <a:srgbClr val="FFFF00"/>
                  </a:solidFill>
                </a:ln>
                <a:latin typeface="Franklin Gothic Heavy" panose="020B0903020102020204" pitchFamily="34" charset="0"/>
              </a:rPr>
              <a:t>Not sinful to put away for the reason of fornication and remarry</a:t>
            </a:r>
            <a:endParaRPr lang="en-US" sz="3200" dirty="0">
              <a:ln>
                <a:solidFill>
                  <a:srgbClr val="FFFF00"/>
                </a:solidFill>
              </a:ln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164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 thruBlk="1"/>
      </p:transition>
    </mc:Choice>
    <mc:Fallback>
      <p:transition spd="slow">
        <p:fade thruBlk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Because we are made in the image of God, we are accountable moral agents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Because we are not animals, we marry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Marriage is an intellectual, emotional, moral, and honorable place that exists only for man to enter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Subduing the earth was never independent from the act of marriage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Marriage was the only authorized way for man to fill the earth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Since God created marriage, man should enter it reverently</a:t>
            </a:r>
          </a:p>
        </p:txBody>
      </p:sp>
    </p:spTree>
    <p:extLst>
      <p:ext uri="{BB962C8B-B14F-4D97-AF65-F5344CB8AC3E}">
        <p14:creationId xmlns:p14="http://schemas.microsoft.com/office/powerpoint/2010/main" val="137073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436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1_Custom Design</vt:lpstr>
      <vt:lpstr>2_Custom Design</vt:lpstr>
      <vt:lpstr>In The Beginning: THE FAMILY</vt:lpstr>
      <vt:lpstr>Man Marries And Gives In Marriage</vt:lpstr>
      <vt:lpstr>The Want of Woman</vt:lpstr>
      <vt:lpstr>CAN</vt:lpstr>
      <vt:lpstr>PowerPoint Presentation</vt:lpstr>
      <vt:lpstr>PowerPoint Presentation</vt:lpstr>
      <vt:lpstr>Matthew 19:9</vt:lpstr>
      <vt:lpstr>Summary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Beginning of the FAMILY</dc:title>
  <dc:creator>Steven J. Wallace</dc:creator>
  <cp:lastModifiedBy>Steven J. Wallace</cp:lastModifiedBy>
  <cp:revision>17</cp:revision>
  <dcterms:created xsi:type="dcterms:W3CDTF">2015-08-31T22:40:28Z</dcterms:created>
  <dcterms:modified xsi:type="dcterms:W3CDTF">2015-10-02T20:14:10Z</dcterms:modified>
</cp:coreProperties>
</file>